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4"/>
  </p:notesMasterIdLst>
  <p:sldIdLst>
    <p:sldId id="371" r:id="rId2"/>
    <p:sldId id="299" r:id="rId3"/>
    <p:sldId id="300" r:id="rId4"/>
    <p:sldId id="463" r:id="rId5"/>
    <p:sldId id="461" r:id="rId6"/>
    <p:sldId id="452" r:id="rId7"/>
    <p:sldId id="453" r:id="rId8"/>
    <p:sldId id="454" r:id="rId9"/>
    <p:sldId id="455" r:id="rId10"/>
    <p:sldId id="462" r:id="rId11"/>
    <p:sldId id="456" r:id="rId12"/>
    <p:sldId id="442" r:id="rId13"/>
    <p:sldId id="464" r:id="rId14"/>
    <p:sldId id="465" r:id="rId15"/>
    <p:sldId id="466" r:id="rId16"/>
    <p:sldId id="467" r:id="rId17"/>
    <p:sldId id="468" r:id="rId18"/>
    <p:sldId id="476" r:id="rId19"/>
    <p:sldId id="469" r:id="rId20"/>
    <p:sldId id="470" r:id="rId21"/>
    <p:sldId id="471" r:id="rId22"/>
    <p:sldId id="526" r:id="rId23"/>
    <p:sldId id="525" r:id="rId24"/>
    <p:sldId id="472" r:id="rId25"/>
    <p:sldId id="473" r:id="rId26"/>
    <p:sldId id="527" r:id="rId27"/>
    <p:sldId id="474" r:id="rId28"/>
    <p:sldId id="475" r:id="rId29"/>
    <p:sldId id="528" r:id="rId30"/>
    <p:sldId id="274" r:id="rId31"/>
    <p:sldId id="298" r:id="rId32"/>
    <p:sldId id="400" r:id="rId3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7FE8EF-7E1D-4CC2-BD9F-B1936C0AC818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068796-915B-4F4F-972A-93A5DBC2787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71478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1068796-915B-4F4F-972A-93A5DBC2787E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81844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A57E976-8075-4937-B12C-3CC32E54B430}" type="datetimeFigureOut">
              <a:rPr lang="en-US" smtClean="0"/>
              <a:pPr/>
              <a:t>10/16/2024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DF7B3FC0-58E1-4035-BA6F-4BC11C5567A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COMP 3100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Week 8 - Wednesday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C10E1B-0257-40D6-B138-4FBFCC4894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VCS choices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EB036B-CBCC-416A-A7FC-80EA7A4115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How do we deal with two or more different people working on the same file and trying to commit them to the same repository?</a:t>
            </a:r>
          </a:p>
          <a:p>
            <a:pPr lvl="1"/>
            <a:r>
              <a:rPr lang="en-US" b="1" dirty="0"/>
              <a:t>File locking:</a:t>
            </a:r>
            <a:r>
              <a:rPr lang="en-US" dirty="0"/>
              <a:t> When a files are checked out for modification, they are locked, meaning that no one else can check them out for modification</a:t>
            </a:r>
          </a:p>
          <a:p>
            <a:pPr lvl="1"/>
            <a:r>
              <a:rPr lang="en-US" b="1" dirty="0"/>
              <a:t>Concurrent modification and merge:</a:t>
            </a:r>
            <a:r>
              <a:rPr lang="en-US" dirty="0"/>
              <a:t> If someone tries to commit a file based on an older version of the file, the commit fails, forcing the person to merge the newer repository file with the file they're working on</a:t>
            </a:r>
          </a:p>
          <a:p>
            <a:r>
              <a:rPr lang="en-US" dirty="0"/>
              <a:t>Before you start modifying a file, it's wise to pull down the latest changes first</a:t>
            </a:r>
          </a:p>
          <a:p>
            <a:r>
              <a:rPr lang="en-US" dirty="0"/>
              <a:t>A centralized VCS has one central repository</a:t>
            </a:r>
          </a:p>
          <a:p>
            <a:r>
              <a:rPr lang="en-US" dirty="0"/>
              <a:t>A distributed VCS has many repositories that are peers</a:t>
            </a:r>
          </a:p>
        </p:txBody>
      </p:sp>
    </p:spTree>
    <p:extLst>
      <p:ext uri="{BB962C8B-B14F-4D97-AF65-F5344CB8AC3E}">
        <p14:creationId xmlns:p14="http://schemas.microsoft.com/office/powerpoint/2010/main" val="913938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EA2FB-19C5-4C58-9744-E728DDF1B6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Build automation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81298F-E374-41EC-B2E0-FE33272103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/>
              <a:t>Build automation</a:t>
            </a:r>
            <a:r>
              <a:rPr lang="en-US" dirty="0"/>
              <a:t> is recompiling, relinking, and retesting systems automatically</a:t>
            </a:r>
          </a:p>
          <a:p>
            <a:r>
              <a:rPr lang="en-US" dirty="0"/>
              <a:t>This is not tremendously important for programs of the size you work on in school</a:t>
            </a:r>
          </a:p>
          <a:p>
            <a:r>
              <a:rPr lang="en-US" dirty="0"/>
              <a:t>Large programs, however, can take hours or days to build</a:t>
            </a:r>
          </a:p>
          <a:p>
            <a:r>
              <a:rPr lang="en-US" dirty="0"/>
              <a:t>Tools that can automatically build them and test them are critical</a:t>
            </a:r>
          </a:p>
          <a:p>
            <a:pPr lvl="1"/>
            <a:r>
              <a:rPr lang="en-US" dirty="0"/>
              <a:t>Many systems prevent your code from being pushed into the main repository unless it passes all automated tests</a:t>
            </a:r>
          </a:p>
          <a:p>
            <a:r>
              <a:rPr lang="en-US" b="1" dirty="0"/>
              <a:t>DevOps</a:t>
            </a:r>
            <a:r>
              <a:rPr lang="en-US" dirty="0"/>
              <a:t> is a modern buzzword for systems and practices that automate the building and testing of software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4027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86CB7-F5C0-4A28-9C50-FB0908A6B0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Quality Assurance in Construction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B726233-460A-4B3B-9DB0-2D7CC21E46B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00864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8C30A7E1-E5B6-4E87-BD62-2CF6A9BB21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Static analysis and dynamic analysis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A5D31DC-485D-4D58-81D2-EDDA6C2E4F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b="1" dirty="0"/>
              <a:t>Static analysis</a:t>
            </a:r>
            <a:r>
              <a:rPr lang="en-US" dirty="0"/>
              <a:t> is looking at code without running it</a:t>
            </a:r>
          </a:p>
          <a:p>
            <a:pPr lvl="1"/>
            <a:r>
              <a:rPr lang="en-US" dirty="0"/>
              <a:t>Code reviews</a:t>
            </a:r>
          </a:p>
          <a:p>
            <a:pPr lvl="1"/>
            <a:r>
              <a:rPr lang="en-US" dirty="0"/>
              <a:t>Syntax checking</a:t>
            </a:r>
          </a:p>
          <a:p>
            <a:pPr lvl="1"/>
            <a:r>
              <a:rPr lang="en-US" dirty="0"/>
              <a:t>Style checking</a:t>
            </a:r>
          </a:p>
          <a:p>
            <a:pPr lvl="1"/>
            <a:r>
              <a:rPr lang="en-US" dirty="0"/>
              <a:t>Usage checking</a:t>
            </a:r>
          </a:p>
          <a:p>
            <a:pPr lvl="1"/>
            <a:r>
              <a:rPr lang="en-US" dirty="0"/>
              <a:t>Model checking</a:t>
            </a:r>
          </a:p>
          <a:p>
            <a:pPr lvl="1"/>
            <a:r>
              <a:rPr lang="en-US" dirty="0"/>
              <a:t>Data flow analysis</a:t>
            </a:r>
          </a:p>
          <a:p>
            <a:pPr lvl="1"/>
            <a:r>
              <a:rPr lang="en-US" dirty="0"/>
              <a:t>Symbolic evaluation</a:t>
            </a:r>
          </a:p>
          <a:p>
            <a:r>
              <a:rPr lang="en-US" b="1" dirty="0"/>
              <a:t>Dynamic analysis</a:t>
            </a:r>
            <a:r>
              <a:rPr lang="en-US" dirty="0"/>
              <a:t> is running code to test it</a:t>
            </a:r>
          </a:p>
          <a:p>
            <a:pPr lvl="1"/>
            <a:r>
              <a:rPr lang="en-US" dirty="0"/>
              <a:t>Unit testing</a:t>
            </a:r>
          </a:p>
          <a:p>
            <a:pPr lvl="1"/>
            <a:r>
              <a:rPr lang="en-US" dirty="0"/>
              <a:t>Debugging</a:t>
            </a:r>
          </a:p>
          <a:p>
            <a:pPr lvl="1"/>
            <a:r>
              <a:rPr lang="en-US" dirty="0"/>
              <a:t>Performance optimization and tuning</a:t>
            </a:r>
          </a:p>
          <a:p>
            <a:r>
              <a:rPr lang="en-US" dirty="0"/>
              <a:t>Both static and dynamic analysis are valuable and have different strengths</a:t>
            </a:r>
          </a:p>
          <a:p>
            <a:pPr lvl="1"/>
            <a:r>
              <a:rPr lang="en-US" dirty="0"/>
              <a:t>Static analysis doesn't require a fully working program</a:t>
            </a:r>
          </a:p>
          <a:p>
            <a:pPr lvl="1"/>
            <a:r>
              <a:rPr lang="en-US" dirty="0"/>
              <a:t>Dynamic analysis can give real data about things like performance</a:t>
            </a:r>
          </a:p>
        </p:txBody>
      </p:sp>
    </p:spTree>
    <p:extLst>
      <p:ext uri="{BB962C8B-B14F-4D97-AF65-F5344CB8AC3E}">
        <p14:creationId xmlns:p14="http://schemas.microsoft.com/office/powerpoint/2010/main" val="2983635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107CBD-A714-4071-BE3C-3C8C62DAE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reviews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ACEE2D-77BC-4717-9CB0-8738F5F951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dirty="0"/>
              <a:t>Desk checking is one form of code review</a:t>
            </a:r>
          </a:p>
          <a:p>
            <a:pPr lvl="1"/>
            <a:r>
              <a:rPr lang="en-US" dirty="0"/>
              <a:t>Looking over the code</a:t>
            </a:r>
          </a:p>
          <a:p>
            <a:pPr lvl="1"/>
            <a:r>
              <a:rPr lang="en-US" dirty="0"/>
              <a:t>Executing it by hand (actually computing values)</a:t>
            </a:r>
          </a:p>
          <a:p>
            <a:r>
              <a:rPr lang="en-US" dirty="0"/>
              <a:t>Formal inspections (discussed earlier) are another</a:t>
            </a:r>
          </a:p>
          <a:p>
            <a:r>
              <a:rPr lang="en-US" dirty="0"/>
              <a:t>Formal review guidelines</a:t>
            </a:r>
          </a:p>
          <a:p>
            <a:pPr lvl="1"/>
            <a:r>
              <a:rPr lang="en-US" dirty="0"/>
              <a:t>Don't read more than 200 lines of code per hour when preparing alone</a:t>
            </a:r>
          </a:p>
          <a:p>
            <a:pPr lvl="1"/>
            <a:r>
              <a:rPr lang="en-US" dirty="0"/>
              <a:t>Don't cover more than 150 lines of code when doing a team inspection</a:t>
            </a:r>
          </a:p>
          <a:p>
            <a:pPr lvl="1"/>
            <a:r>
              <a:rPr lang="en-US" dirty="0"/>
              <a:t>Use a checklist</a:t>
            </a:r>
          </a:p>
          <a:p>
            <a:r>
              <a:rPr lang="en-US" dirty="0"/>
              <a:t>Examples from a Java inspection checklist</a:t>
            </a:r>
          </a:p>
          <a:p>
            <a:pPr lvl="1"/>
            <a:r>
              <a:rPr lang="en-US" sz="2900" dirty="0"/>
              <a:t>All variables and constants are named in accord with naming conventions</a:t>
            </a:r>
          </a:p>
          <a:p>
            <a:pPr lvl="1"/>
            <a:r>
              <a:rPr lang="en-US" sz="2900" dirty="0"/>
              <a:t>There are no variables or attributes with confusingly similar names</a:t>
            </a:r>
          </a:p>
          <a:p>
            <a:pPr lvl="1"/>
            <a:r>
              <a:rPr lang="en-US" sz="2900" dirty="0"/>
              <a:t>Every variable and attribute has the correct data type</a:t>
            </a:r>
          </a:p>
          <a:p>
            <a:pPr lvl="1"/>
            <a:r>
              <a:rPr lang="en-US" sz="2900" dirty="0"/>
              <a:t>Every method returns the correct value at every return point</a:t>
            </a:r>
          </a:p>
          <a:p>
            <a:pPr lvl="1"/>
            <a:r>
              <a:rPr lang="en-US" sz="2900" dirty="0"/>
              <a:t>All methods and attributes have appropriate access modifiers (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private</a:t>
            </a:r>
            <a:r>
              <a:rPr lang="en-US" sz="2900" dirty="0"/>
              <a:t>, 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protected</a:t>
            </a:r>
            <a:r>
              <a:rPr lang="en-US" sz="2900" dirty="0"/>
              <a:t>, or 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public</a:t>
            </a:r>
            <a:r>
              <a:rPr lang="en-US" sz="2900" dirty="0"/>
              <a:t>)</a:t>
            </a:r>
          </a:p>
          <a:p>
            <a:pPr lvl="1"/>
            <a:r>
              <a:rPr lang="en-US" sz="2900" dirty="0"/>
              <a:t>No nested 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sz="2900" dirty="0"/>
              <a:t> statements should be converted into a </a:t>
            </a:r>
            <a:r>
              <a:rPr lang="en-US" sz="2900" b="1" dirty="0">
                <a:latin typeface="Courier New" panose="02070309020205020404" pitchFamily="49" charset="0"/>
                <a:cs typeface="Courier New" panose="02070309020205020404" pitchFamily="49" charset="0"/>
              </a:rPr>
              <a:t>switch</a:t>
            </a:r>
            <a:r>
              <a:rPr lang="en-US" sz="2900" dirty="0"/>
              <a:t> statement</a:t>
            </a:r>
          </a:p>
          <a:p>
            <a:pPr lvl="1"/>
            <a:r>
              <a:rPr lang="en-US" sz="2900" dirty="0"/>
              <a:t>All exceptions are handled appropriately</a:t>
            </a:r>
          </a:p>
        </p:txBody>
      </p:sp>
    </p:spTree>
    <p:extLst>
      <p:ext uri="{BB962C8B-B14F-4D97-AF65-F5344CB8AC3E}">
        <p14:creationId xmlns:p14="http://schemas.microsoft.com/office/powerpoint/2010/main" val="35154713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848AE9-3848-4234-B903-EBB5701FFD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Syntax and style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5AA590-3EB8-4872-AE7A-06BEA1162F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Syntax checking is now mostly done by editors and IDEs</a:t>
            </a:r>
          </a:p>
          <a:p>
            <a:r>
              <a:rPr lang="en-US" dirty="0"/>
              <a:t>Be careful about the errors and warnings IDEs and compilers give</a:t>
            </a:r>
          </a:p>
          <a:p>
            <a:pPr lvl="1"/>
            <a:r>
              <a:rPr lang="en-US" dirty="0"/>
              <a:t>As computers, they can only guess about why the syntax is wrong</a:t>
            </a:r>
          </a:p>
          <a:p>
            <a:r>
              <a:rPr lang="en-US" dirty="0"/>
              <a:t>Language-specific style guides are required on most projects</a:t>
            </a:r>
          </a:p>
          <a:p>
            <a:r>
              <a:rPr lang="en-US" dirty="0"/>
              <a:t>Automated style checkers also exist</a:t>
            </a:r>
          </a:p>
          <a:p>
            <a:pPr lvl="1"/>
            <a:r>
              <a:rPr lang="en-US" dirty="0"/>
              <a:t>In addition to formatting, they can check semantic issues like variables that are declared and not used</a:t>
            </a:r>
          </a:p>
          <a:p>
            <a:pPr lvl="1"/>
            <a:r>
              <a:rPr lang="en-US" dirty="0"/>
              <a:t>Some features like this are included in modern compilers as warnings</a:t>
            </a:r>
          </a:p>
        </p:txBody>
      </p:sp>
    </p:spTree>
    <p:extLst>
      <p:ext uri="{BB962C8B-B14F-4D97-AF65-F5344CB8AC3E}">
        <p14:creationId xmlns:p14="http://schemas.microsoft.com/office/powerpoint/2010/main" val="477493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6F897D-0EB9-4BE6-B98D-719CAE5516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Usage checking and idiom checking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7C344A-6BAD-4483-ABB8-13086D2C3D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For broader semantic issues, usage and idiom checkers (which can be combined with a style checker) look for:</a:t>
            </a:r>
          </a:p>
          <a:p>
            <a:pPr lvl="1"/>
            <a:r>
              <a:rPr lang="en-US" dirty="0"/>
              <a:t>Suspicious or error-prone constructs</a:t>
            </a:r>
          </a:p>
          <a:p>
            <a:pPr lvl="1"/>
            <a:r>
              <a:rPr lang="en-US" dirty="0"/>
              <a:t>Non-portable constructs</a:t>
            </a:r>
          </a:p>
          <a:p>
            <a:pPr lvl="1"/>
            <a:r>
              <a:rPr lang="en-US" dirty="0"/>
              <a:t>Memory allocation inconsistencies</a:t>
            </a:r>
          </a:p>
          <a:p>
            <a:pPr lvl="1"/>
            <a:r>
              <a:rPr lang="en-US" dirty="0"/>
              <a:t>Language-specific issues</a:t>
            </a:r>
          </a:p>
          <a:p>
            <a:pPr lvl="2"/>
            <a:r>
              <a:rPr lang="en-US" dirty="0"/>
              <a:t>Loops that never execute</a:t>
            </a:r>
          </a:p>
          <a:p>
            <a:pPr lvl="2"/>
            <a:r>
              <a:rPr lang="en-US" dirty="0"/>
              <a:t>Loops that never terminate</a:t>
            </a:r>
          </a:p>
          <a:p>
            <a:pPr lvl="2"/>
            <a:r>
              <a:rPr lang="en-US" dirty="0"/>
              <a:t>Using types together that are legal but unusual</a:t>
            </a:r>
          </a:p>
        </p:txBody>
      </p:sp>
    </p:spTree>
    <p:extLst>
      <p:ext uri="{BB962C8B-B14F-4D97-AF65-F5344CB8AC3E}">
        <p14:creationId xmlns:p14="http://schemas.microsoft.com/office/powerpoint/2010/main" val="34894346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C8AF6B-BE91-4307-A0DA-EA29048C45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Formal methods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FE8D23-714D-46B2-AF54-A02DDD8125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b="1" dirty="0"/>
              <a:t>Formal methods</a:t>
            </a:r>
            <a:r>
              <a:rPr lang="en-US" dirty="0"/>
              <a:t> use mathematical models to do static analysis</a:t>
            </a:r>
          </a:p>
          <a:p>
            <a:r>
              <a:rPr lang="en-US" b="1" dirty="0"/>
              <a:t>Model checking</a:t>
            </a:r>
            <a:r>
              <a:rPr lang="en-US" dirty="0"/>
              <a:t> uses analysis to determine if a program meets requirements, usually if certain preconditions are met, it's guaranteed that certain postconditions will be met</a:t>
            </a:r>
          </a:p>
          <a:p>
            <a:r>
              <a:rPr lang="en-US" b="1" dirty="0"/>
              <a:t>Data flow analysis</a:t>
            </a:r>
            <a:r>
              <a:rPr lang="en-US" dirty="0"/>
              <a:t> represents a program as a graph and uses that knowledge to calculate the possible values at various points in the graph</a:t>
            </a:r>
          </a:p>
          <a:p>
            <a:pPr lvl="1"/>
            <a:r>
              <a:rPr lang="en-US" dirty="0"/>
              <a:t>Modern languages like Java use data flow analysis to complain, for example, that a variable might not have been initialized</a:t>
            </a:r>
          </a:p>
          <a:p>
            <a:r>
              <a:rPr lang="en-US" b="1" dirty="0"/>
              <a:t>Symbolic evaluation</a:t>
            </a:r>
            <a:r>
              <a:rPr lang="en-US" dirty="0"/>
              <a:t> traces through the execution of a program with symbolic values instead of concrete values</a:t>
            </a:r>
          </a:p>
        </p:txBody>
      </p:sp>
    </p:spTree>
    <p:extLst>
      <p:ext uri="{BB962C8B-B14F-4D97-AF65-F5344CB8AC3E}">
        <p14:creationId xmlns:p14="http://schemas.microsoft.com/office/powerpoint/2010/main" val="30611644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A716038D-5C53-4B37-8EBC-09F5683BE8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D9FC923-C786-45C4-B76F-3F5587A4DD7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135412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86AD8-9369-4F43-AB51-EB8A307BAC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04FCF-3693-4730-879D-1CB30001BB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Testing is an important form of dynamic analysis</a:t>
            </a:r>
          </a:p>
          <a:p>
            <a:r>
              <a:rPr lang="en-US" b="1" dirty="0"/>
              <a:t>Unit testing</a:t>
            </a:r>
            <a:r>
              <a:rPr lang="en-US" dirty="0"/>
              <a:t> is testing individual units or sub-programs (classes or methods in Java) in isolation</a:t>
            </a:r>
          </a:p>
          <a:p>
            <a:r>
              <a:rPr lang="en-US" dirty="0"/>
              <a:t>A </a:t>
            </a:r>
            <a:r>
              <a:rPr lang="en-US" b="1" dirty="0"/>
              <a:t>test case</a:t>
            </a:r>
            <a:r>
              <a:rPr lang="en-US" dirty="0"/>
              <a:t> has one value for every input and an expected value for every output</a:t>
            </a:r>
          </a:p>
          <a:p>
            <a:r>
              <a:rPr lang="en-US" dirty="0"/>
              <a:t>A </a:t>
            </a:r>
            <a:r>
              <a:rPr lang="en-US" b="1" dirty="0"/>
              <a:t>false negative</a:t>
            </a:r>
            <a:r>
              <a:rPr lang="en-US" dirty="0"/>
              <a:t> happens when there's a problem with your code but you don't write a test that catches it</a:t>
            </a:r>
          </a:p>
          <a:p>
            <a:pPr lvl="1"/>
            <a:r>
              <a:rPr lang="en-US" dirty="0"/>
              <a:t>This almost always happens, since it's very hard to test everything</a:t>
            </a:r>
          </a:p>
          <a:p>
            <a:r>
              <a:rPr lang="en-US" dirty="0"/>
              <a:t>A </a:t>
            </a:r>
            <a:r>
              <a:rPr lang="en-US" b="1" dirty="0"/>
              <a:t>false positive</a:t>
            </a:r>
            <a:r>
              <a:rPr lang="en-US" dirty="0"/>
              <a:t> happens when your code is fine but your test is bad</a:t>
            </a:r>
          </a:p>
          <a:p>
            <a:pPr lvl="1"/>
            <a:r>
              <a:rPr lang="en-US" dirty="0"/>
              <a:t>For example, you did the math wrong when coming up with your expected answer</a:t>
            </a:r>
          </a:p>
        </p:txBody>
      </p:sp>
    </p:spTree>
    <p:extLst>
      <p:ext uri="{BB962C8B-B14F-4D97-AF65-F5344CB8AC3E}">
        <p14:creationId xmlns:p14="http://schemas.microsoft.com/office/powerpoint/2010/main" val="1530381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Last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did we talk about last time?</a:t>
            </a:r>
          </a:p>
          <a:p>
            <a:r>
              <a:rPr lang="en-US" dirty="0"/>
              <a:t>Construction techniques</a:t>
            </a:r>
          </a:p>
          <a:p>
            <a:pPr lvl="1"/>
            <a:r>
              <a:rPr lang="en-US" dirty="0"/>
              <a:t>Bought and customized</a:t>
            </a:r>
          </a:p>
          <a:p>
            <a:pPr lvl="1"/>
            <a:r>
              <a:rPr lang="en-US" dirty="0"/>
              <a:t>Built systems</a:t>
            </a:r>
          </a:p>
          <a:p>
            <a:r>
              <a:rPr lang="en-US" dirty="0"/>
              <a:t>Kinds of programming languages</a:t>
            </a:r>
          </a:p>
          <a:p>
            <a:r>
              <a:rPr lang="en-US" dirty="0"/>
              <a:t>Programming style</a:t>
            </a:r>
          </a:p>
        </p:txBody>
      </p:sp>
    </p:spTree>
    <p:extLst>
      <p:ext uri="{BB962C8B-B14F-4D97-AF65-F5344CB8AC3E}">
        <p14:creationId xmlns:p14="http://schemas.microsoft.com/office/powerpoint/2010/main" val="1586980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D41037-E091-449F-9970-48859C3D67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Developing test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1D3A13-0B8D-4E21-94CF-3F2BF3A88B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Picking good test cases is an art form</a:t>
            </a:r>
          </a:p>
          <a:p>
            <a:r>
              <a:rPr lang="en-US" b="1" dirty="0"/>
              <a:t>Black box testing</a:t>
            </a:r>
            <a:r>
              <a:rPr lang="en-US" dirty="0"/>
              <a:t> is a strategy that assumes no knowledge of what happens inside the system</a:t>
            </a:r>
          </a:p>
          <a:p>
            <a:pPr lvl="1"/>
            <a:r>
              <a:rPr lang="en-US" dirty="0"/>
              <a:t>Only what the input and matching output should be are known</a:t>
            </a:r>
          </a:p>
          <a:p>
            <a:pPr lvl="1"/>
            <a:r>
              <a:rPr lang="en-US" dirty="0"/>
              <a:t>Black box testing is easily done by someone who had nothing to do with developing the code</a:t>
            </a:r>
          </a:p>
          <a:p>
            <a:pPr lvl="1"/>
            <a:r>
              <a:rPr lang="en-US" dirty="0"/>
              <a:t>Black box testing isn't affected by assumptions about how an algorithm should work</a:t>
            </a:r>
          </a:p>
          <a:p>
            <a:r>
              <a:rPr lang="en-US" b="1" dirty="0"/>
              <a:t>Clear box</a:t>
            </a:r>
            <a:r>
              <a:rPr lang="en-US" dirty="0"/>
              <a:t> (or white box or open box) </a:t>
            </a:r>
            <a:r>
              <a:rPr lang="en-US" b="1" dirty="0"/>
              <a:t>testing</a:t>
            </a:r>
            <a:r>
              <a:rPr lang="en-US" dirty="0"/>
              <a:t> uses knowledge of the system to generate good tests</a:t>
            </a:r>
          </a:p>
          <a:p>
            <a:r>
              <a:rPr lang="en-US" dirty="0"/>
              <a:t>Both kinds of testing are needed to be thorough</a:t>
            </a:r>
          </a:p>
        </p:txBody>
      </p:sp>
    </p:spTree>
    <p:extLst>
      <p:ext uri="{BB962C8B-B14F-4D97-AF65-F5344CB8AC3E}">
        <p14:creationId xmlns:p14="http://schemas.microsoft.com/office/powerpoint/2010/main" val="40675340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C87181-D1D3-471A-ADEB-77B5529C0E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Code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3513A4-B159-4F5D-ADDD-381B6587F3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Clear box testing is built around the idea of </a:t>
            </a:r>
            <a:r>
              <a:rPr lang="en-US" b="1" dirty="0"/>
              <a:t>coverage</a:t>
            </a:r>
            <a:r>
              <a:rPr lang="en-US" dirty="0"/>
              <a:t>, which is how much of the unit is tested</a:t>
            </a:r>
          </a:p>
          <a:p>
            <a:r>
              <a:rPr lang="en-US" dirty="0"/>
              <a:t>Coverage can be explored with a </a:t>
            </a:r>
            <a:r>
              <a:rPr lang="en-US" b="1" dirty="0"/>
              <a:t>control-flow graph (CFG)</a:t>
            </a:r>
            <a:r>
              <a:rPr lang="en-US" dirty="0"/>
              <a:t> that shows the possible paths execution could take in a program</a:t>
            </a:r>
          </a:p>
          <a:p>
            <a:pPr lvl="1"/>
            <a:r>
              <a:rPr lang="en-US" dirty="0"/>
              <a:t>An </a:t>
            </a:r>
            <a:r>
              <a:rPr lang="en-US" b="1" dirty="0"/>
              <a:t>action node</a:t>
            </a:r>
            <a:r>
              <a:rPr lang="en-US" dirty="0"/>
              <a:t> in a CFG is straight-line code with one entry point and one exit point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decision node</a:t>
            </a:r>
            <a:r>
              <a:rPr lang="en-US" dirty="0"/>
              <a:t> in a CFG is code like an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dirty="0"/>
              <a:t> statement or a loop with multiple exit points</a:t>
            </a:r>
          </a:p>
          <a:p>
            <a:pPr lvl="1"/>
            <a:r>
              <a:rPr lang="en-US" dirty="0"/>
              <a:t>Arrows show the flow of execution through nodes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86399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170586-F76A-4E2F-B467-DAD8022EBD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CFG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1B603B-DE1D-4F8E-B643-98177A56EB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2" y="1560575"/>
            <a:ext cx="6209526" cy="4992625"/>
          </a:xfr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fontScale="70000" lnSpcReduction="20000"/>
          </a:bodyPr>
          <a:lstStyle/>
          <a:p>
            <a:pPr marL="118872" indent="0">
              <a:buNone/>
            </a:pPr>
            <a:r>
              <a:rPr lang="fr-FR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fr-FR" b="1" dirty="0" err="1">
                <a:latin typeface="Courier New" panose="02070309020205020404" pitchFamily="49" charset="0"/>
                <a:cs typeface="Courier New" panose="02070309020205020404" pitchFamily="49" charset="0"/>
              </a:rPr>
              <a:t>calculate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(</a:t>
            </a:r>
            <a:r>
              <a:rPr lang="fr-FR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x, </a:t>
            </a:r>
            <a:r>
              <a:rPr lang="fr-FR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fr-FR" b="1" dirty="0">
                <a:latin typeface="Courier New" panose="02070309020205020404" pitchFamily="49" charset="0"/>
                <a:cs typeface="Courier New" panose="02070309020205020404" pitchFamily="49" charset="0"/>
              </a:rPr>
              <a:t> y)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a, b;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a = 1; 		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S1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(x &gt; y) 	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S2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a = 2; 	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S3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x++; 			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S4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b = y * a; 	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S5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if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(y &lt;= 0) 	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S6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{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	b++; 		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S7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}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	</a:t>
            </a:r>
            <a:r>
              <a:rPr lang="en-US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return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 b; 		</a:t>
            </a:r>
            <a:r>
              <a:rPr lang="en-US" b="1" dirty="0">
                <a:solidFill>
                  <a:srgbClr val="00B05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// S8</a:t>
            </a:r>
          </a:p>
          <a:p>
            <a:pPr marL="118872" indent="0">
              <a:buNone/>
            </a:pP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CEEBFF62-3511-4D2E-80E2-D4B0B320A4EC}"/>
              </a:ext>
            </a:extLst>
          </p:cNvPr>
          <p:cNvSpPr/>
          <p:nvPr/>
        </p:nvSpPr>
        <p:spPr>
          <a:xfrm>
            <a:off x="8677988" y="596749"/>
            <a:ext cx="838200" cy="569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S1</a:t>
            </a:r>
          </a:p>
        </p:txBody>
      </p:sp>
      <p:sp>
        <p:nvSpPr>
          <p:cNvPr id="5" name="Flowchart: Decision 4">
            <a:extLst>
              <a:ext uri="{FF2B5EF4-FFF2-40B4-BE49-F238E27FC236}">
                <a16:creationId xmlns:a16="http://schemas.microsoft.com/office/drawing/2014/main" id="{947E5F8D-2F20-43C9-972D-8009BF122D53}"/>
              </a:ext>
            </a:extLst>
          </p:cNvPr>
          <p:cNvSpPr/>
          <p:nvPr/>
        </p:nvSpPr>
        <p:spPr>
          <a:xfrm>
            <a:off x="8610601" y="1395325"/>
            <a:ext cx="972971" cy="72124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S2</a:t>
            </a: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6CB48E0-225C-49B3-B149-362D8B835CB1}"/>
              </a:ext>
            </a:extLst>
          </p:cNvPr>
          <p:cNvSpPr/>
          <p:nvPr/>
        </p:nvSpPr>
        <p:spPr>
          <a:xfrm>
            <a:off x="9744788" y="2081125"/>
            <a:ext cx="838200" cy="569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S3</a:t>
            </a:r>
          </a:p>
        </p:txBody>
      </p:sp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C93B7EEB-B43F-4911-86BB-85F2C9F6EA42}"/>
              </a:ext>
            </a:extLst>
          </p:cNvPr>
          <p:cNvSpPr/>
          <p:nvPr/>
        </p:nvSpPr>
        <p:spPr>
          <a:xfrm>
            <a:off x="8677986" y="2742985"/>
            <a:ext cx="838200" cy="569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S4</a:t>
            </a:r>
          </a:p>
        </p:txBody>
      </p:sp>
      <p:sp>
        <p:nvSpPr>
          <p:cNvPr id="8" name="Rectangle: Rounded Corners 7">
            <a:extLst>
              <a:ext uri="{FF2B5EF4-FFF2-40B4-BE49-F238E27FC236}">
                <a16:creationId xmlns:a16="http://schemas.microsoft.com/office/drawing/2014/main" id="{A1BEF4E0-BA89-4C64-8873-3A4A336EEF93}"/>
              </a:ext>
            </a:extLst>
          </p:cNvPr>
          <p:cNvSpPr/>
          <p:nvPr/>
        </p:nvSpPr>
        <p:spPr>
          <a:xfrm>
            <a:off x="8677986" y="3616655"/>
            <a:ext cx="838200" cy="569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S5</a:t>
            </a:r>
          </a:p>
        </p:txBody>
      </p:sp>
      <p:sp>
        <p:nvSpPr>
          <p:cNvPr id="9" name="Flowchart: Decision 8">
            <a:extLst>
              <a:ext uri="{FF2B5EF4-FFF2-40B4-BE49-F238E27FC236}">
                <a16:creationId xmlns:a16="http://schemas.microsoft.com/office/drawing/2014/main" id="{60B34DD3-231B-4270-80AD-775FAB25EFC8}"/>
              </a:ext>
            </a:extLst>
          </p:cNvPr>
          <p:cNvSpPr/>
          <p:nvPr/>
        </p:nvSpPr>
        <p:spPr>
          <a:xfrm>
            <a:off x="8610600" y="4443325"/>
            <a:ext cx="972971" cy="721242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S6</a:t>
            </a:r>
          </a:p>
        </p:txBody>
      </p:sp>
      <p:sp>
        <p:nvSpPr>
          <p:cNvPr id="10" name="Rectangle: Rounded Corners 9">
            <a:extLst>
              <a:ext uri="{FF2B5EF4-FFF2-40B4-BE49-F238E27FC236}">
                <a16:creationId xmlns:a16="http://schemas.microsoft.com/office/drawing/2014/main" id="{238568C2-D403-4F7C-80E0-287F9048F5CA}"/>
              </a:ext>
            </a:extLst>
          </p:cNvPr>
          <p:cNvSpPr/>
          <p:nvPr/>
        </p:nvSpPr>
        <p:spPr>
          <a:xfrm>
            <a:off x="9744788" y="5105400"/>
            <a:ext cx="838200" cy="569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S7</a:t>
            </a:r>
          </a:p>
        </p:txBody>
      </p:sp>
      <p:sp>
        <p:nvSpPr>
          <p:cNvPr id="11" name="Rectangle: Rounded Corners 10">
            <a:extLst>
              <a:ext uri="{FF2B5EF4-FFF2-40B4-BE49-F238E27FC236}">
                <a16:creationId xmlns:a16="http://schemas.microsoft.com/office/drawing/2014/main" id="{889126D3-8B1A-4DBE-90AB-330AC7B32A95}"/>
              </a:ext>
            </a:extLst>
          </p:cNvPr>
          <p:cNvSpPr/>
          <p:nvPr/>
        </p:nvSpPr>
        <p:spPr>
          <a:xfrm>
            <a:off x="8725876" y="5702149"/>
            <a:ext cx="838200" cy="569976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S8</a:t>
            </a:r>
          </a:p>
        </p:txBody>
      </p:sp>
      <p:sp>
        <p:nvSpPr>
          <p:cNvPr id="12" name="Flowchart: Connector 11">
            <a:extLst>
              <a:ext uri="{FF2B5EF4-FFF2-40B4-BE49-F238E27FC236}">
                <a16:creationId xmlns:a16="http://schemas.microsoft.com/office/drawing/2014/main" id="{924A5768-FAD0-42E5-8CE6-51AEDDE670D2}"/>
              </a:ext>
            </a:extLst>
          </p:cNvPr>
          <p:cNvSpPr/>
          <p:nvPr/>
        </p:nvSpPr>
        <p:spPr>
          <a:xfrm>
            <a:off x="8963933" y="76200"/>
            <a:ext cx="266309" cy="266309"/>
          </a:xfrm>
          <a:prstGeom prst="flowChartConnector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974EB86B-11C0-4D33-83B5-7C267ABEADF9}"/>
              </a:ext>
            </a:extLst>
          </p:cNvPr>
          <p:cNvCxnSpPr>
            <a:stCxn id="12" idx="4"/>
            <a:endCxn id="4" idx="0"/>
          </p:cNvCxnSpPr>
          <p:nvPr/>
        </p:nvCxnSpPr>
        <p:spPr>
          <a:xfrm>
            <a:off x="9097088" y="342509"/>
            <a:ext cx="0" cy="25424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7" name="Group 26">
            <a:extLst>
              <a:ext uri="{FF2B5EF4-FFF2-40B4-BE49-F238E27FC236}">
                <a16:creationId xmlns:a16="http://schemas.microsoft.com/office/drawing/2014/main" id="{61277705-74E7-4698-8385-C260A996F70B}"/>
              </a:ext>
            </a:extLst>
          </p:cNvPr>
          <p:cNvGrpSpPr/>
          <p:nvPr/>
        </p:nvGrpSpPr>
        <p:grpSpPr>
          <a:xfrm>
            <a:off x="9011821" y="6477000"/>
            <a:ext cx="266309" cy="266309"/>
            <a:chOff x="6629402" y="3616655"/>
            <a:chExt cx="266309" cy="266309"/>
          </a:xfrm>
        </p:grpSpPr>
        <p:sp>
          <p:nvSpPr>
            <p:cNvPr id="24" name="Flowchart: Connector 23">
              <a:extLst>
                <a:ext uri="{FF2B5EF4-FFF2-40B4-BE49-F238E27FC236}">
                  <a16:creationId xmlns:a16="http://schemas.microsoft.com/office/drawing/2014/main" id="{ABF02DB2-A1A8-4748-A6E6-4C59B7A12CC6}"/>
                </a:ext>
              </a:extLst>
            </p:cNvPr>
            <p:cNvSpPr/>
            <p:nvPr/>
          </p:nvSpPr>
          <p:spPr>
            <a:xfrm>
              <a:off x="6629402" y="3616655"/>
              <a:ext cx="266309" cy="266309"/>
            </a:xfrm>
            <a:prstGeom prst="flowChartConnector">
              <a:avLst/>
            </a:prstGeom>
            <a:solidFill>
              <a:schemeClr val="dk1"/>
            </a:solidFill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5" name="Flowchart: Connector 24">
              <a:extLst>
                <a:ext uri="{FF2B5EF4-FFF2-40B4-BE49-F238E27FC236}">
                  <a16:creationId xmlns:a16="http://schemas.microsoft.com/office/drawing/2014/main" id="{0BC35C0D-FD68-4D66-9721-44DBDCBA4EDA}"/>
                </a:ext>
              </a:extLst>
            </p:cNvPr>
            <p:cNvSpPr/>
            <p:nvPr/>
          </p:nvSpPr>
          <p:spPr>
            <a:xfrm>
              <a:off x="6662359" y="3649225"/>
              <a:ext cx="201168" cy="201168"/>
            </a:xfrm>
            <a:prstGeom prst="flowChartConnector">
              <a:avLst/>
            </a:prstGeom>
            <a:solidFill>
              <a:schemeClr val="dk1"/>
            </a:solidFill>
            <a:ln>
              <a:solidFill>
                <a:schemeClr val="bg1"/>
              </a:solidFill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922D123D-3839-4051-84D5-630A07FC4F8C}"/>
              </a:ext>
            </a:extLst>
          </p:cNvPr>
          <p:cNvCxnSpPr>
            <a:cxnSpLocks/>
            <a:stCxn id="4" idx="2"/>
            <a:endCxn id="5" idx="0"/>
          </p:cNvCxnSpPr>
          <p:nvPr/>
        </p:nvCxnSpPr>
        <p:spPr>
          <a:xfrm flipH="1">
            <a:off x="9097087" y="1166725"/>
            <a:ext cx="1" cy="228600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40BF48F4-BD56-43F4-9992-58D8D5FB5DE5}"/>
              </a:ext>
            </a:extLst>
          </p:cNvPr>
          <p:cNvCxnSpPr>
            <a:cxnSpLocks/>
            <a:stCxn id="11" idx="2"/>
            <a:endCxn id="25" idx="0"/>
          </p:cNvCxnSpPr>
          <p:nvPr/>
        </p:nvCxnSpPr>
        <p:spPr>
          <a:xfrm>
            <a:off x="9144976" y="6272125"/>
            <a:ext cx="386" cy="237445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4596DD95-2833-4172-A91A-68B19A7D8DF0}"/>
              </a:ext>
            </a:extLst>
          </p:cNvPr>
          <p:cNvCxnSpPr>
            <a:cxnSpLocks/>
            <a:stCxn id="8" idx="2"/>
            <a:endCxn id="9" idx="0"/>
          </p:cNvCxnSpPr>
          <p:nvPr/>
        </p:nvCxnSpPr>
        <p:spPr>
          <a:xfrm>
            <a:off x="9097086" y="4186631"/>
            <a:ext cx="0" cy="25669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5EE887A-C472-4825-A1FE-DBF0F3986562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9097086" y="3312961"/>
            <a:ext cx="0" cy="303694"/>
          </a:xfrm>
          <a:prstGeom prst="straightConnector1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Connector: Elbow 43">
            <a:extLst>
              <a:ext uri="{FF2B5EF4-FFF2-40B4-BE49-F238E27FC236}">
                <a16:creationId xmlns:a16="http://schemas.microsoft.com/office/drawing/2014/main" id="{D0BD30E2-D3F0-451E-927B-FB61422BF50C}"/>
              </a:ext>
            </a:extLst>
          </p:cNvPr>
          <p:cNvCxnSpPr>
            <a:stCxn id="5" idx="1"/>
            <a:endCxn id="7" idx="1"/>
          </p:cNvCxnSpPr>
          <p:nvPr/>
        </p:nvCxnSpPr>
        <p:spPr>
          <a:xfrm rot="10800000" flipH="1" flipV="1">
            <a:off x="8610600" y="1755945"/>
            <a:ext cx="67385" cy="1272027"/>
          </a:xfrm>
          <a:prstGeom prst="bentConnector3">
            <a:avLst>
              <a:gd name="adj1" fmla="val -848112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Connector: Elbow 44">
            <a:extLst>
              <a:ext uri="{FF2B5EF4-FFF2-40B4-BE49-F238E27FC236}">
                <a16:creationId xmlns:a16="http://schemas.microsoft.com/office/drawing/2014/main" id="{7217087D-7158-4490-A7CB-02A9F212FAAD}"/>
              </a:ext>
            </a:extLst>
          </p:cNvPr>
          <p:cNvCxnSpPr>
            <a:cxnSpLocks/>
            <a:stCxn id="6" idx="2"/>
            <a:endCxn id="7" idx="3"/>
          </p:cNvCxnSpPr>
          <p:nvPr/>
        </p:nvCxnSpPr>
        <p:spPr>
          <a:xfrm rot="5400000">
            <a:off x="9651601" y="2515686"/>
            <a:ext cx="376872" cy="647702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Connector: Elbow 47">
            <a:extLst>
              <a:ext uri="{FF2B5EF4-FFF2-40B4-BE49-F238E27FC236}">
                <a16:creationId xmlns:a16="http://schemas.microsoft.com/office/drawing/2014/main" id="{44C6B7C5-3888-45B7-AA54-C79209D8940C}"/>
              </a:ext>
            </a:extLst>
          </p:cNvPr>
          <p:cNvCxnSpPr>
            <a:cxnSpLocks/>
            <a:stCxn id="5" idx="3"/>
            <a:endCxn id="6" idx="0"/>
          </p:cNvCxnSpPr>
          <p:nvPr/>
        </p:nvCxnSpPr>
        <p:spPr>
          <a:xfrm>
            <a:off x="9583572" y="1755946"/>
            <a:ext cx="580316" cy="325179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Connector: Elbow 51">
            <a:extLst>
              <a:ext uri="{FF2B5EF4-FFF2-40B4-BE49-F238E27FC236}">
                <a16:creationId xmlns:a16="http://schemas.microsoft.com/office/drawing/2014/main" id="{17631936-D5B6-49F2-BAC8-393A51F53059}"/>
              </a:ext>
            </a:extLst>
          </p:cNvPr>
          <p:cNvCxnSpPr>
            <a:cxnSpLocks/>
            <a:stCxn id="9" idx="1"/>
            <a:endCxn id="11" idx="1"/>
          </p:cNvCxnSpPr>
          <p:nvPr/>
        </p:nvCxnSpPr>
        <p:spPr>
          <a:xfrm rot="10800000" flipH="1" flipV="1">
            <a:off x="8610600" y="4803945"/>
            <a:ext cx="115276" cy="1183191"/>
          </a:xfrm>
          <a:prstGeom prst="bentConnector3">
            <a:avLst>
              <a:gd name="adj1" fmla="val -520555"/>
            </a:avLst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Connector: Elbow 54">
            <a:extLst>
              <a:ext uri="{FF2B5EF4-FFF2-40B4-BE49-F238E27FC236}">
                <a16:creationId xmlns:a16="http://schemas.microsoft.com/office/drawing/2014/main" id="{EED92CFB-0834-4223-8FBE-D5DD1C22A2DE}"/>
              </a:ext>
            </a:extLst>
          </p:cNvPr>
          <p:cNvCxnSpPr>
            <a:cxnSpLocks/>
            <a:stCxn id="9" idx="3"/>
            <a:endCxn id="10" idx="0"/>
          </p:cNvCxnSpPr>
          <p:nvPr/>
        </p:nvCxnSpPr>
        <p:spPr>
          <a:xfrm>
            <a:off x="9583571" y="4803946"/>
            <a:ext cx="580317" cy="301454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Connector: Elbow 57">
            <a:extLst>
              <a:ext uri="{FF2B5EF4-FFF2-40B4-BE49-F238E27FC236}">
                <a16:creationId xmlns:a16="http://schemas.microsoft.com/office/drawing/2014/main" id="{13F3F14E-F5CA-4560-A741-14F22C20DEC7}"/>
              </a:ext>
            </a:extLst>
          </p:cNvPr>
          <p:cNvCxnSpPr>
            <a:cxnSpLocks/>
            <a:stCxn id="10" idx="2"/>
            <a:endCxn id="11" idx="3"/>
          </p:cNvCxnSpPr>
          <p:nvPr/>
        </p:nvCxnSpPr>
        <p:spPr>
          <a:xfrm rot="5400000">
            <a:off x="9708102" y="5531350"/>
            <a:ext cx="311761" cy="599812"/>
          </a:xfrm>
          <a:prstGeom prst="bentConnector2">
            <a:avLst/>
          </a:prstGeom>
          <a:ln w="19050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TextBox 61">
            <a:extLst>
              <a:ext uri="{FF2B5EF4-FFF2-40B4-BE49-F238E27FC236}">
                <a16:creationId xmlns:a16="http://schemas.microsoft.com/office/drawing/2014/main" id="{4CD4B841-2CE5-4BCB-973A-B9100D7309CE}"/>
              </a:ext>
            </a:extLst>
          </p:cNvPr>
          <p:cNvSpPr txBox="1"/>
          <p:nvPr/>
        </p:nvSpPr>
        <p:spPr>
          <a:xfrm>
            <a:off x="5487579" y="47280"/>
            <a:ext cx="3505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calculate(int x, int y)</a:t>
            </a:r>
          </a:p>
        </p:txBody>
      </p:sp>
      <p:sp>
        <p:nvSpPr>
          <p:cNvPr id="63" name="TextBox 62">
            <a:extLst>
              <a:ext uri="{FF2B5EF4-FFF2-40B4-BE49-F238E27FC236}">
                <a16:creationId xmlns:a16="http://schemas.microsoft.com/office/drawing/2014/main" id="{43508B2F-7CB1-4D3D-B853-FFC7D2F8FCA7}"/>
              </a:ext>
            </a:extLst>
          </p:cNvPr>
          <p:cNvSpPr txBox="1"/>
          <p:nvPr/>
        </p:nvSpPr>
        <p:spPr>
          <a:xfrm>
            <a:off x="7543800" y="1325923"/>
            <a:ext cx="972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/>
              <a:t>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4" name="TextBox 63">
            <a:extLst>
              <a:ext uri="{FF2B5EF4-FFF2-40B4-BE49-F238E27FC236}">
                <a16:creationId xmlns:a16="http://schemas.microsoft.com/office/drawing/2014/main" id="{A80CEBA5-85E3-42BD-92CC-611F40CABE68}"/>
              </a:ext>
            </a:extLst>
          </p:cNvPr>
          <p:cNvSpPr txBox="1"/>
          <p:nvPr/>
        </p:nvSpPr>
        <p:spPr>
          <a:xfrm>
            <a:off x="9601200" y="1319919"/>
            <a:ext cx="10579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&gt; y</a:t>
            </a:r>
            <a:r>
              <a:rPr lang="en-US" dirty="0"/>
              <a:t>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5" name="TextBox 64">
            <a:extLst>
              <a:ext uri="{FF2B5EF4-FFF2-40B4-BE49-F238E27FC236}">
                <a16:creationId xmlns:a16="http://schemas.microsoft.com/office/drawing/2014/main" id="{B9630941-7C93-4C9C-A582-0E92D34AADBF}"/>
              </a:ext>
            </a:extLst>
          </p:cNvPr>
          <p:cNvSpPr txBox="1"/>
          <p:nvPr/>
        </p:nvSpPr>
        <p:spPr>
          <a:xfrm>
            <a:off x="7543800" y="4431268"/>
            <a:ext cx="972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else</a:t>
            </a:r>
            <a:r>
              <a:rPr lang="en-US" dirty="0"/>
              <a:t>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6" name="TextBox 65">
            <a:extLst>
              <a:ext uri="{FF2B5EF4-FFF2-40B4-BE49-F238E27FC236}">
                <a16:creationId xmlns:a16="http://schemas.microsoft.com/office/drawing/2014/main" id="{50A8778C-3B40-4B68-BB3F-2009BF10AA4C}"/>
              </a:ext>
            </a:extLst>
          </p:cNvPr>
          <p:cNvSpPr txBox="1"/>
          <p:nvPr/>
        </p:nvSpPr>
        <p:spPr>
          <a:xfrm>
            <a:off x="9564076" y="4431268"/>
            <a:ext cx="11854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[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&lt;= 0</a:t>
            </a:r>
            <a:r>
              <a:rPr lang="en-US" dirty="0"/>
              <a:t>]</a:t>
            </a:r>
            <a:endParaRPr lang="en-US" b="1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363423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84800-6D30-451D-9DF0-2C33B09EA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Kinds of coverage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7F4D41-113B-4AC4-9469-F56BC543B5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We say a statement is </a:t>
            </a:r>
            <a:r>
              <a:rPr lang="en-US" b="1" dirty="0"/>
              <a:t>exercised</a:t>
            </a:r>
            <a:r>
              <a:rPr lang="en-US" dirty="0"/>
              <a:t> by a test or a suite of tests if it gets executed</a:t>
            </a:r>
          </a:p>
          <a:p>
            <a:r>
              <a:rPr lang="en-US" b="1" dirty="0"/>
              <a:t>Statement coverage</a:t>
            </a:r>
            <a:r>
              <a:rPr lang="en-US" dirty="0"/>
              <a:t> is the percentage of statements exercised by a set of tests</a:t>
            </a:r>
          </a:p>
          <a:p>
            <a:pPr lvl="1"/>
            <a:r>
              <a:rPr lang="en-US" dirty="0"/>
              <a:t>Example: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2</a:t>
            </a:r>
            <a:r>
              <a:rPr lang="en-US" dirty="0"/>
              <a:t>) exercises everything except S3 and S7 in the previous CFG, giving a statement coverage of 75%</a:t>
            </a:r>
          </a:p>
          <a:p>
            <a:r>
              <a:rPr lang="en-US" b="1" dirty="0"/>
              <a:t>Branch coverage</a:t>
            </a:r>
            <a:r>
              <a:rPr lang="en-US" dirty="0"/>
              <a:t> is the percentage of branch directions taken by a set of tests</a:t>
            </a:r>
          </a:p>
          <a:p>
            <a:pPr lvl="1"/>
            <a:r>
              <a:rPr lang="en-US" dirty="0"/>
              <a:t>Example: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2</a:t>
            </a:r>
            <a:r>
              <a:rPr lang="en-US" dirty="0"/>
              <a:t>) covers the else edge from S2 and the else edge from S6, giving a branch coverage of 50%</a:t>
            </a:r>
          </a:p>
          <a:p>
            <a:r>
              <a:rPr lang="en-US" b="1" dirty="0"/>
              <a:t>Path coverage</a:t>
            </a:r>
            <a:r>
              <a:rPr lang="en-US" dirty="0"/>
              <a:t> is the percentage of all execution paths that have been taken</a:t>
            </a:r>
          </a:p>
          <a:p>
            <a:pPr lvl="1"/>
            <a:r>
              <a:rPr lang="en-US" dirty="0"/>
              <a:t>Example: (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x = 1</a:t>
            </a:r>
            <a:r>
              <a:rPr lang="en-US" dirty="0"/>
              <a:t>,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y = 2</a:t>
            </a:r>
            <a:r>
              <a:rPr lang="en-US" dirty="0"/>
              <a:t>) takes only one of the four paths from S1 to S8, giving a path coverage of 25%</a:t>
            </a:r>
          </a:p>
          <a:p>
            <a:r>
              <a:rPr lang="en-US" dirty="0"/>
              <a:t>More coverage is better</a:t>
            </a:r>
          </a:p>
          <a:p>
            <a:r>
              <a:rPr lang="en-US" dirty="0"/>
              <a:t>It will usually take many tests to get good coverage</a:t>
            </a:r>
          </a:p>
        </p:txBody>
      </p:sp>
    </p:spTree>
    <p:extLst>
      <p:ext uri="{BB962C8B-B14F-4D97-AF65-F5344CB8AC3E}">
        <p14:creationId xmlns:p14="http://schemas.microsoft.com/office/powerpoint/2010/main" val="655707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9C79F9-D459-4093-BEA4-547EDE7BE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Complete enumeration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B4EC6D-D22A-4475-8F37-93A28BDF6D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Even with relatively high coverage, it's hard to be sure that everything is tested</a:t>
            </a:r>
          </a:p>
          <a:p>
            <a:r>
              <a:rPr lang="en-US" dirty="0"/>
              <a:t>Complete enumeration is a test suite that contains all possible inputs</a:t>
            </a:r>
          </a:p>
          <a:p>
            <a:pPr lvl="1"/>
            <a:r>
              <a:rPr lang="en-US" dirty="0"/>
              <a:t>For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values, 2</a:t>
            </a:r>
            <a:r>
              <a:rPr lang="en-US" baseline="30000" dirty="0"/>
              <a:t>32</a:t>
            </a:r>
            <a:r>
              <a:rPr lang="en-US" dirty="0"/>
              <a:t> values for each one</a:t>
            </a:r>
          </a:p>
          <a:p>
            <a:r>
              <a:rPr lang="en-US" dirty="0"/>
              <a:t>There are two reasons that complete enumeration is impractical</a:t>
            </a:r>
          </a:p>
          <a:p>
            <a:pPr lvl="1"/>
            <a:r>
              <a:rPr lang="en-US" dirty="0"/>
              <a:t>You would need to know the correct output for </a:t>
            </a:r>
            <a:r>
              <a:rPr lang="en-US" i="1" dirty="0"/>
              <a:t>all</a:t>
            </a:r>
            <a:r>
              <a:rPr lang="en-US" dirty="0"/>
              <a:t> of those inputs</a:t>
            </a:r>
          </a:p>
          <a:p>
            <a:pPr lvl="1"/>
            <a:r>
              <a:rPr lang="en-US" dirty="0"/>
              <a:t>Just a few inputs explodes the size of the tests to absurd levels: an input array with 10 </a:t>
            </a:r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/>
              <a:t> values would have (2</a:t>
            </a:r>
            <a:r>
              <a:rPr lang="en-US" baseline="30000" dirty="0"/>
              <a:t>32</a:t>
            </a:r>
            <a:r>
              <a:rPr lang="en-US" dirty="0"/>
              <a:t>)</a:t>
            </a:r>
            <a:r>
              <a:rPr lang="en-US" baseline="30000" dirty="0"/>
              <a:t>10</a:t>
            </a:r>
            <a:r>
              <a:rPr lang="en-US" dirty="0"/>
              <a:t> ≈ 2 × 10</a:t>
            </a:r>
            <a:r>
              <a:rPr lang="en-US" baseline="30000" dirty="0"/>
              <a:t>96</a:t>
            </a:r>
            <a:r>
              <a:rPr lang="en-US" dirty="0"/>
              <a:t> possible values, more than a quadrillion times the number of electrons in the Universe</a:t>
            </a:r>
          </a:p>
          <a:p>
            <a:r>
              <a:rPr lang="en-US" dirty="0"/>
              <a:t>One approximation is to create many randomly generated input values (and figure out the right answer for each corresponding test case)</a:t>
            </a:r>
          </a:p>
          <a:p>
            <a:r>
              <a:rPr lang="en-US" dirty="0"/>
              <a:t>Another approach is to think about which values will be treated the same as others, dividing the inputs into </a:t>
            </a:r>
            <a:r>
              <a:rPr lang="en-US" b="1" dirty="0"/>
              <a:t>equivalence classes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5395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02AC85-D947-471D-AA34-78E0980B0F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Boundary value analysis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2072D1-A92F-4AD6-A72D-5A46E7560F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75193"/>
            <a:ext cx="10972800" cy="2334527"/>
          </a:xfrm>
        </p:spPr>
        <p:txBody>
          <a:bodyPr>
            <a:normAutofit fontScale="77500" lnSpcReduction="20000"/>
          </a:bodyPr>
          <a:lstStyle/>
          <a:p>
            <a:r>
              <a:rPr lang="en-US" b="1" dirty="0"/>
              <a:t>Boundary value analysis</a:t>
            </a:r>
            <a:r>
              <a:rPr lang="en-US" dirty="0"/>
              <a:t> uses values near the edges of legal limits</a:t>
            </a:r>
          </a:p>
          <a:p>
            <a:pPr lvl="1"/>
            <a:r>
              <a:rPr lang="en-US" dirty="0"/>
              <a:t>If input must be within a range, create tests just below, at, and just above the endpoints of the range</a:t>
            </a:r>
          </a:p>
          <a:p>
            <a:pPr lvl="1"/>
            <a:r>
              <a:rPr lang="en-US" dirty="0"/>
              <a:t>If output must be in a certain range, try to pick inputs that generate values around the minimum and maximum of that range</a:t>
            </a:r>
          </a:p>
          <a:p>
            <a:r>
              <a:rPr lang="en-US" dirty="0"/>
              <a:t>Example: Boundary values for a method that's supposed to accept passwords if they're between 6 and 12 characters inclusive</a:t>
            </a:r>
          </a:p>
          <a:p>
            <a:pPr marL="457200" lvl="1" indent="0">
              <a:buNone/>
            </a:pPr>
            <a:endParaRPr lang="en-US" dirty="0"/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BC8D709-C33E-4844-83F5-E15E4F77490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6432"/>
              </p:ext>
            </p:extLst>
          </p:nvPr>
        </p:nvGraphicFramePr>
        <p:xfrm>
          <a:off x="3148330" y="4109720"/>
          <a:ext cx="5895340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7205">
                  <a:extLst>
                    <a:ext uri="{9D8B030D-6E8A-4147-A177-3AD203B41FA5}">
                      <a16:colId xmlns:a16="http://schemas.microsoft.com/office/drawing/2014/main" val="3647223452"/>
                    </a:ext>
                  </a:extLst>
                </a:gridCol>
                <a:gridCol w="938530">
                  <a:extLst>
                    <a:ext uri="{9D8B030D-6E8A-4147-A177-3AD203B41FA5}">
                      <a16:colId xmlns:a16="http://schemas.microsoft.com/office/drawing/2014/main" val="4222242440"/>
                    </a:ext>
                  </a:extLst>
                </a:gridCol>
                <a:gridCol w="2451100">
                  <a:extLst>
                    <a:ext uri="{9D8B030D-6E8A-4147-A177-3AD203B41FA5}">
                      <a16:colId xmlns:a16="http://schemas.microsoft.com/office/drawing/2014/main" val="869269684"/>
                    </a:ext>
                  </a:extLst>
                </a:gridCol>
                <a:gridCol w="738505">
                  <a:extLst>
                    <a:ext uri="{9D8B030D-6E8A-4147-A177-3AD203B41FA5}">
                      <a16:colId xmlns:a16="http://schemas.microsoft.com/office/drawing/2014/main" val="813902711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Input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Length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Case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Valid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73550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"goats"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Minimum </a:t>
                      </a:r>
                      <a:r>
                        <a:rPr lang="en-US" dirty="0"/>
                        <a:t>–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0727291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"wombat"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121183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"wombats"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Minimum 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937564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"abracadabra"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Maximum –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354474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"hippopotamus"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Maximum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00B050"/>
                          </a:solidFill>
                        </a:rPr>
                        <a:t>True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444133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"administrator"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Maximum + 1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>
                          <a:solidFill>
                            <a:srgbClr val="FF0000"/>
                          </a:solidFill>
                        </a:rPr>
                        <a:t>False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90884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40308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2B8687-5F92-4B3F-93CA-2BB03135EB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heuristics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2B2C28-3553-4426-8A63-AD09F7E49B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A number of other heuristics are commonly used because they often find errors</a:t>
            </a:r>
          </a:p>
          <a:p>
            <a:r>
              <a:rPr lang="en-US" dirty="0"/>
              <a:t>For single input parameters</a:t>
            </a:r>
          </a:p>
          <a:p>
            <a:pPr lvl="1"/>
            <a:r>
              <a:rPr lang="en-US" dirty="0"/>
              <a:t>0 (because people forget about 0 or because of division by 0)</a:t>
            </a:r>
          </a:p>
          <a:p>
            <a:pPr lvl="1"/>
            <a:r>
              <a:rPr lang="en-US" dirty="0"/>
              <a:t>Very large and very small numbers (because of underflow and overflow)</a:t>
            </a:r>
          </a:p>
          <a:p>
            <a:pPr lvl="1"/>
            <a:r>
              <a:rPr lang="en-US" dirty="0"/>
              <a:t>Character or string versions of numbers (which makes sense in a language like Python or JavaScript but not in Java where type checkers would prevent such things)</a:t>
            </a:r>
          </a:p>
          <a:p>
            <a:r>
              <a:rPr lang="en-US" dirty="0"/>
              <a:t>For multiple input parameters</a:t>
            </a:r>
          </a:p>
          <a:p>
            <a:pPr lvl="1"/>
            <a:r>
              <a:rPr lang="en-US" dirty="0"/>
              <a:t>Equal values for the parameters</a:t>
            </a:r>
          </a:p>
          <a:p>
            <a:pPr lvl="1"/>
            <a:r>
              <a:rPr lang="en-US" dirty="0"/>
              <a:t>Different relative values (</a:t>
            </a:r>
            <a:r>
              <a:rPr lang="en-US" i="1" dirty="0"/>
              <a:t>x</a:t>
            </a:r>
            <a:r>
              <a:rPr lang="en-US" dirty="0"/>
              <a:t> larger than </a:t>
            </a:r>
            <a:r>
              <a:rPr lang="en-US" i="1" dirty="0"/>
              <a:t>y</a:t>
            </a:r>
            <a:r>
              <a:rPr lang="en-US" dirty="0"/>
              <a:t>, then </a:t>
            </a:r>
            <a:r>
              <a:rPr lang="en-US" i="1" dirty="0"/>
              <a:t>x</a:t>
            </a:r>
            <a:r>
              <a:rPr lang="en-US" dirty="0"/>
              <a:t> smaller than </a:t>
            </a:r>
            <a:r>
              <a:rPr lang="en-US" i="1" dirty="0"/>
              <a:t>y</a:t>
            </a:r>
            <a:r>
              <a:rPr lang="en-US" dirty="0"/>
              <a:t>)</a:t>
            </a:r>
          </a:p>
          <a:p>
            <a:r>
              <a:rPr lang="en-US" dirty="0"/>
              <a:t>For arrays and collections</a:t>
            </a:r>
          </a:p>
          <a:p>
            <a:pPr lvl="1"/>
            <a:r>
              <a:rPr lang="en-US" dirty="0"/>
              <a:t>Very small and very large arrays and collections</a:t>
            </a:r>
          </a:p>
          <a:p>
            <a:pPr lvl="1"/>
            <a:r>
              <a:rPr lang="en-US" dirty="0"/>
              <a:t>Arrays or collections of length 0 and 1</a:t>
            </a:r>
          </a:p>
          <a:p>
            <a:pPr lvl="1"/>
            <a:r>
              <a:rPr lang="en-US" dirty="0"/>
              <a:t>Arrays or collections that are unsorted, ascending, and descending</a:t>
            </a:r>
          </a:p>
          <a:p>
            <a:pPr lvl="1"/>
            <a:r>
              <a:rPr lang="en-US" dirty="0"/>
              <a:t>Arrays or collections with duplicated values and with no duplicated values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2660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FFF6DA-25E8-4CBB-9F59-F4DC69197E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Regression testing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A7AB51-CA12-43A2-A3F5-81BE4A53E8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Something's wrong with your program, so you change your code, what happens?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Data suggests that</a:t>
            </a:r>
          </a:p>
          <a:p>
            <a:pPr lvl="1"/>
            <a:r>
              <a:rPr lang="en-US" dirty="0"/>
              <a:t>30% of software changes result in one of the three bad outcomes</a:t>
            </a:r>
          </a:p>
          <a:p>
            <a:pPr lvl="1"/>
            <a:r>
              <a:rPr lang="en-US" dirty="0"/>
              <a:t>On average, bad outcomes occur about 10% of the time</a:t>
            </a:r>
          </a:p>
          <a:p>
            <a:pPr lvl="1"/>
            <a:r>
              <a:rPr lang="en-US" dirty="0"/>
              <a:t>Faults introduced during bug fixes are harder to find and remove than others</a:t>
            </a:r>
          </a:p>
          <a:p>
            <a:r>
              <a:rPr lang="en-US" dirty="0"/>
              <a:t>One safeguard is </a:t>
            </a:r>
            <a:r>
              <a:rPr lang="en-US" b="1" dirty="0"/>
              <a:t>regression testing</a:t>
            </a:r>
            <a:r>
              <a:rPr lang="en-US" dirty="0"/>
              <a:t>, running </a:t>
            </a:r>
            <a:r>
              <a:rPr lang="en-US" i="1" dirty="0"/>
              <a:t>all</a:t>
            </a:r>
            <a:r>
              <a:rPr lang="en-US" dirty="0"/>
              <a:t> tests after any software change</a:t>
            </a:r>
          </a:p>
          <a:p>
            <a:pPr lvl="1"/>
            <a:r>
              <a:rPr lang="en-US" dirty="0"/>
              <a:t>Any time you find a bug, add the test you used to find the bug into your test suite</a:t>
            </a: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0BE2E63A-657C-4D86-8046-87DE7E337F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3239788"/>
              </p:ext>
            </p:extLst>
          </p:nvPr>
        </p:nvGraphicFramePr>
        <p:xfrm>
          <a:off x="1676400" y="2392680"/>
          <a:ext cx="8839200" cy="1417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6400">
                  <a:extLst>
                    <a:ext uri="{9D8B030D-6E8A-4147-A177-3AD203B41FA5}">
                      <a16:colId xmlns:a16="http://schemas.microsoft.com/office/drawing/2014/main" val="1473337762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1537917754"/>
                    </a:ext>
                  </a:extLst>
                </a:gridCol>
                <a:gridCol w="2946400">
                  <a:extLst>
                    <a:ext uri="{9D8B030D-6E8A-4147-A177-3AD203B41FA5}">
                      <a16:colId xmlns:a16="http://schemas.microsoft.com/office/drawing/2014/main" val="2399915537"/>
                    </a:ext>
                  </a:extLst>
                </a:gridCol>
              </a:tblGrid>
              <a:tr h="472440">
                <a:tc>
                  <a:txBody>
                    <a:bodyPr/>
                    <a:lstStyle/>
                    <a:p>
                      <a:endParaRPr lang="en-US" sz="20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No New Fault Introduced</a:t>
                      </a:r>
                    </a:p>
                  </a:txBody>
                  <a:tcPr>
                    <a:lnL w="12700" cmpd="sng">
                      <a:noFill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dirty="0"/>
                        <a:t>New Fault Introduced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03134483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Fault Corrected</a:t>
                      </a:r>
                    </a:p>
                  </a:txBody>
                  <a:tcPr>
                    <a:lnT w="381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00B050"/>
                          </a:solidFill>
                        </a:rPr>
                        <a:t>Good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00000"/>
                          </a:solidFill>
                        </a:rPr>
                        <a:t>Bad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63409414"/>
                  </a:ext>
                </a:extLst>
              </a:tr>
              <a:tr h="472440">
                <a:tc>
                  <a:txBody>
                    <a:bodyPr/>
                    <a:lstStyle/>
                    <a:p>
                      <a:pPr algn="r"/>
                      <a:r>
                        <a:rPr lang="en-US" sz="2000" dirty="0"/>
                        <a:t>Fault Not Corrected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rgbClr val="C00000"/>
                          </a:solidFill>
                        </a:rPr>
                        <a:t>Bad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u="sng" dirty="0">
                          <a:solidFill>
                            <a:srgbClr val="FF0000"/>
                          </a:solidFill>
                        </a:rPr>
                        <a:t>Very Bad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501060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873095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3F09D5-4C72-43AA-ACF2-1D49B1C36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Unit testing tools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B5C67-FE81-4B62-A551-372A8D1F99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Nowadays, running large test suites can be automated</a:t>
            </a:r>
          </a:p>
          <a:p>
            <a:r>
              <a:rPr lang="en-US" dirty="0"/>
              <a:t>Tools such as JUnit and other testing tools allow us to:</a:t>
            </a:r>
          </a:p>
          <a:p>
            <a:pPr lvl="1"/>
            <a:r>
              <a:rPr lang="en-US" dirty="0"/>
              <a:t>Write clearly marked tests with special set-up and clean-up code if needed</a:t>
            </a:r>
          </a:p>
          <a:p>
            <a:pPr lvl="1"/>
            <a:r>
              <a:rPr lang="en-US" dirty="0"/>
              <a:t>Run the tests, sometimes with randomized values or in randomized orders</a:t>
            </a:r>
          </a:p>
          <a:p>
            <a:pPr lvl="1"/>
            <a:r>
              <a:rPr lang="en-US" dirty="0"/>
              <a:t>Record which tests pass and fail</a:t>
            </a:r>
          </a:p>
          <a:p>
            <a:pPr lvl="1"/>
            <a:r>
              <a:rPr lang="en-US" dirty="0"/>
              <a:t>Show coverage information to see which lines of code the tests covered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6350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0773C-7BDF-4FEE-8A44-2D0C72DEFE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Quiz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E8F4AE-B810-4FB7-A545-C450CE93F76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6806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096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Upcoming</a:t>
            </a:r>
          </a:p>
        </p:txBody>
      </p:sp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time…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JUnit, debugging, optimization, refactoring, and TDD next Monday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Reminders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609600" y="1775192"/>
            <a:ext cx="10972800" cy="4625609"/>
          </a:xfrm>
        </p:spPr>
        <p:txBody>
          <a:bodyPr>
            <a:normAutofit/>
          </a:bodyPr>
          <a:lstStyle/>
          <a:p>
            <a:r>
              <a:rPr lang="en-US" dirty="0"/>
              <a:t>Keep reading Chapter 8: Quality Assurance in Construction for next Monday</a:t>
            </a:r>
          </a:p>
          <a:p>
            <a:r>
              <a:rPr lang="en-US" dirty="0"/>
              <a:t>Work on the final version of Project 2</a:t>
            </a:r>
          </a:p>
          <a:p>
            <a:pPr lvl="1"/>
            <a:r>
              <a:rPr lang="en-US" b="1" dirty="0"/>
              <a:t>Due Monday!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0BDB1B-6FA4-415C-9D49-DF7E197B95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More on Construction Techniques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2A004AF-CFF1-44C2-9F77-1F963D6E690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87798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AA803C-C214-433F-A120-B86152AEEF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organization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92BDBB-83B5-4799-A73F-E914DF4265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Programs often include data, but how should it be organized?</a:t>
            </a:r>
          </a:p>
          <a:p>
            <a:r>
              <a:rPr lang="en-US" dirty="0"/>
              <a:t>Data structures store the data in the program, but the data also needs to be stored between program runs or sent to someone else to use</a:t>
            </a:r>
          </a:p>
          <a:p>
            <a:pPr lvl="1"/>
            <a:r>
              <a:rPr lang="en-US" dirty="0"/>
              <a:t>Internal data vs. external data</a:t>
            </a:r>
          </a:p>
          <a:p>
            <a:r>
              <a:rPr lang="en-US" dirty="0"/>
              <a:t>Common data organization approaches</a:t>
            </a:r>
          </a:p>
          <a:p>
            <a:pPr lvl="1"/>
            <a:r>
              <a:rPr lang="en-US" dirty="0"/>
              <a:t>Markup languages</a:t>
            </a:r>
          </a:p>
          <a:p>
            <a:pPr lvl="1"/>
            <a:r>
              <a:rPr lang="en-US" dirty="0"/>
              <a:t>Databases</a:t>
            </a:r>
          </a:p>
        </p:txBody>
      </p:sp>
    </p:spTree>
    <p:extLst>
      <p:ext uri="{BB962C8B-B14F-4D97-AF65-F5344CB8AC3E}">
        <p14:creationId xmlns:p14="http://schemas.microsoft.com/office/powerpoint/2010/main" val="39341074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724888-B696-47E8-9D93-B9E14E8089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Markup languages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E8D356-4116-4C1C-BCC5-280A059A6A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7835" y="1775192"/>
            <a:ext cx="6114865" cy="4625609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Markup languages format text using tags so that it's clear what the text means</a:t>
            </a:r>
          </a:p>
          <a:p>
            <a:pPr lvl="1"/>
            <a:r>
              <a:rPr lang="en-US" dirty="0"/>
              <a:t>XML (Extensible Markup Language) is a general purpose language for describing any kind of hierarchical data</a:t>
            </a:r>
          </a:p>
          <a:p>
            <a:pPr lvl="1"/>
            <a:r>
              <a:rPr lang="en-US" dirty="0"/>
              <a:t>HTML (Hypertext Markup Language) describes structured documents</a:t>
            </a:r>
          </a:p>
          <a:p>
            <a:pPr lvl="1"/>
            <a:r>
              <a:rPr lang="en-US" dirty="0"/>
              <a:t>JSON (JavaScript Object Notation) uses a key-value pair structure and some people like it more than XML because it has less overhead</a:t>
            </a:r>
          </a:p>
          <a:p>
            <a:r>
              <a:rPr lang="en-US" dirty="0"/>
              <a:t>Many languages have libraries for automatically converting data structures to and from markup language versions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B0EDF49-90BF-4572-A7F9-330FFAE2B241}"/>
              </a:ext>
            </a:extLst>
          </p:cNvPr>
          <p:cNvSpPr/>
          <p:nvPr/>
        </p:nvSpPr>
        <p:spPr>
          <a:xfrm>
            <a:off x="7676965" y="1649596"/>
            <a:ext cx="42672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{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"place": "Boston",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"country": "USA",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"state": "MA",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"date": "31 Oct 2018",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"units": "F",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"high": 61,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"low": 54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}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92BD37-E4DA-4E03-AE26-9D148D90FBC5}"/>
              </a:ext>
            </a:extLst>
          </p:cNvPr>
          <p:cNvSpPr txBox="1"/>
          <p:nvPr/>
        </p:nvSpPr>
        <p:spPr>
          <a:xfrm>
            <a:off x="6419665" y="2607186"/>
            <a:ext cx="2514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JSON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0A20F100-EFDA-4B29-9736-E381590B816A}"/>
              </a:ext>
            </a:extLst>
          </p:cNvPr>
          <p:cNvSpPr/>
          <p:nvPr/>
        </p:nvSpPr>
        <p:spPr>
          <a:xfrm>
            <a:off x="7696200" y="4264152"/>
            <a:ext cx="4267200" cy="243840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&lt;temperatures&gt;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&lt;place&gt;Boston&lt;/place&gt;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&lt;country&gt;USA&lt;/country&gt;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&lt;state&gt;MA&lt;/state&gt;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&lt;date&gt;31 Oct 2018&lt;/date&gt;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&lt;units&gt;F&lt;/units&gt;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&lt;high&gt;61&lt;/high&gt;</a:t>
            </a:r>
          </a:p>
          <a:p>
            <a:pPr lvl="1"/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&lt;low&gt;54&lt;/low&gt;</a:t>
            </a:r>
          </a:p>
          <a:p>
            <a:r>
              <a:rPr lang="en-US" b="1" dirty="0">
                <a:latin typeface="Courier New" panose="02070309020205020404" pitchFamily="49" charset="0"/>
                <a:cs typeface="Courier New" panose="02070309020205020404" pitchFamily="49" charset="0"/>
              </a:rPr>
              <a:t>&lt;/temperatures&gt;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A36A59D-E859-4944-BAFD-133DF8C0879B}"/>
              </a:ext>
            </a:extLst>
          </p:cNvPr>
          <p:cNvSpPr txBox="1"/>
          <p:nvPr/>
        </p:nvSpPr>
        <p:spPr>
          <a:xfrm>
            <a:off x="6477000" y="5221742"/>
            <a:ext cx="1104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XML</a:t>
            </a:r>
          </a:p>
        </p:txBody>
      </p:sp>
    </p:spTree>
    <p:extLst>
      <p:ext uri="{BB962C8B-B14F-4D97-AF65-F5344CB8AC3E}">
        <p14:creationId xmlns:p14="http://schemas.microsoft.com/office/powerpoint/2010/main" val="1026396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02D5AF-1D2B-4192-B156-1CAE938E6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Databases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CDBDFF-88B2-44F3-A57B-E43780CFF4C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Databases are such a huge topic that we can't meaningfully talk about them here</a:t>
            </a:r>
          </a:p>
          <a:p>
            <a:pPr lvl="1"/>
            <a:r>
              <a:rPr lang="en-US" dirty="0"/>
              <a:t>But many of you are taking COMP 3600 anyway</a:t>
            </a:r>
          </a:p>
          <a:p>
            <a:r>
              <a:rPr lang="en-US" dirty="0"/>
              <a:t>Databases have many advantages over flat files (like markup files)</a:t>
            </a:r>
          </a:p>
          <a:p>
            <a:pPr lvl="1"/>
            <a:r>
              <a:rPr lang="en-US" dirty="0"/>
              <a:t>They can have rules for integrity</a:t>
            </a:r>
          </a:p>
          <a:p>
            <a:pPr lvl="1"/>
            <a:r>
              <a:rPr lang="en-US" dirty="0"/>
              <a:t>They are often stored on servers, allowing many different programs and users to interact with them</a:t>
            </a:r>
          </a:p>
          <a:p>
            <a:pPr lvl="1"/>
            <a:r>
              <a:rPr lang="en-US" dirty="0"/>
              <a:t>They're designed for efficiently retrieving information</a:t>
            </a:r>
          </a:p>
          <a:p>
            <a:pPr lvl="1"/>
            <a:r>
              <a:rPr lang="en-US" dirty="0"/>
              <a:t>Good backup techniques exist for databases</a:t>
            </a:r>
          </a:p>
          <a:p>
            <a:r>
              <a:rPr lang="en-US" dirty="0"/>
              <a:t>Relational databases use tables to store </a:t>
            </a:r>
            <a:r>
              <a:rPr lang="en-US" b="1" dirty="0"/>
              <a:t>records</a:t>
            </a:r>
            <a:r>
              <a:rPr lang="en-US" dirty="0"/>
              <a:t> (rows) containing a list of different values called </a:t>
            </a:r>
            <a:r>
              <a:rPr lang="en-US" b="1" dirty="0"/>
              <a:t>fields</a:t>
            </a:r>
            <a:r>
              <a:rPr lang="en-US" dirty="0"/>
              <a:t> (columns) associated with each record</a:t>
            </a:r>
          </a:p>
          <a:p>
            <a:r>
              <a:rPr lang="en-US" dirty="0"/>
              <a:t>Designing databases well is important</a:t>
            </a:r>
          </a:p>
        </p:txBody>
      </p:sp>
    </p:spTree>
    <p:extLst>
      <p:ext uri="{BB962C8B-B14F-4D97-AF65-F5344CB8AC3E}">
        <p14:creationId xmlns:p14="http://schemas.microsoft.com/office/powerpoint/2010/main" val="3462157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5D1301-6E46-4123-BF76-A621608CEF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systems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CEA2B9-B709-4E6F-9CF6-9206916AF0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Virtually all systems will be a combination of bought systems and built systems</a:t>
            </a:r>
          </a:p>
          <a:p>
            <a:r>
              <a:rPr lang="en-US" dirty="0"/>
              <a:t>It's impossible to write a meaningful program without using library code</a:t>
            </a:r>
          </a:p>
          <a:p>
            <a:pPr lvl="1"/>
            <a:r>
              <a:rPr lang="en-US" dirty="0"/>
              <a:t>Java has an excellent standard library, with additional open-source libraries for almost anything you might want to do</a:t>
            </a:r>
          </a:p>
          <a:p>
            <a:pPr lvl="1"/>
            <a:r>
              <a:rPr lang="en-US" dirty="0"/>
              <a:t>Some libraries need to be bought</a:t>
            </a:r>
          </a:p>
          <a:p>
            <a:r>
              <a:rPr lang="en-US" dirty="0"/>
              <a:t>Application frameworks are more than just libraries</a:t>
            </a:r>
          </a:p>
          <a:p>
            <a:pPr lvl="1"/>
            <a:r>
              <a:rPr lang="en-US" dirty="0"/>
              <a:t>They provide a way to structure applications around sets of functionality that many applications in a particular domain might need</a:t>
            </a:r>
          </a:p>
          <a:p>
            <a:pPr lvl="1"/>
            <a:r>
              <a:rPr lang="en-US" dirty="0"/>
              <a:t>Web application framework examples: Ruby on Rails, Angular JS, Django</a:t>
            </a:r>
          </a:p>
        </p:txBody>
      </p:sp>
    </p:spTree>
    <p:extLst>
      <p:ext uri="{BB962C8B-B14F-4D97-AF65-F5344CB8AC3E}">
        <p14:creationId xmlns:p14="http://schemas.microsoft.com/office/powerpoint/2010/main" val="7691350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87AAEE-5A9B-4A4C-B405-BD2341BA5D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Version control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658455-600E-49A4-9C3B-2AA8ADFAE0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We already know the value of a </a:t>
            </a:r>
            <a:r>
              <a:rPr lang="en-US" b="1" dirty="0"/>
              <a:t>version control system (VCS)</a:t>
            </a:r>
          </a:p>
          <a:p>
            <a:r>
              <a:rPr lang="en-US" dirty="0"/>
              <a:t>Some details:</a:t>
            </a:r>
          </a:p>
          <a:p>
            <a:pPr lvl="1"/>
            <a:r>
              <a:rPr lang="en-US" dirty="0"/>
              <a:t>A VCS stores </a:t>
            </a:r>
            <a:r>
              <a:rPr lang="en-US" b="1" dirty="0"/>
              <a:t>items</a:t>
            </a:r>
            <a:r>
              <a:rPr lang="en-US" dirty="0"/>
              <a:t> (usually files)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version</a:t>
            </a:r>
            <a:r>
              <a:rPr lang="en-US" dirty="0"/>
              <a:t> is the set of items after one or more modifications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revision</a:t>
            </a:r>
            <a:r>
              <a:rPr lang="en-US" dirty="0"/>
              <a:t> is a version stored in a VCS</a:t>
            </a:r>
          </a:p>
          <a:p>
            <a:pPr lvl="1"/>
            <a:r>
              <a:rPr lang="en-US" dirty="0"/>
              <a:t>A </a:t>
            </a:r>
            <a:r>
              <a:rPr lang="en-US" b="1" dirty="0"/>
              <a:t>baseline</a:t>
            </a:r>
            <a:r>
              <a:rPr lang="en-US" dirty="0"/>
              <a:t> is the first revision</a:t>
            </a:r>
          </a:p>
          <a:p>
            <a:pPr lvl="1"/>
            <a:r>
              <a:rPr lang="en-US" dirty="0"/>
              <a:t>Storage for revisions is called a </a:t>
            </a:r>
            <a:r>
              <a:rPr lang="en-US" b="1" dirty="0"/>
              <a:t>repository</a:t>
            </a:r>
          </a:p>
          <a:p>
            <a:pPr lvl="1"/>
            <a:r>
              <a:rPr lang="en-US" dirty="0"/>
              <a:t>Storing a version in the repository is called </a:t>
            </a:r>
            <a:r>
              <a:rPr lang="en-US" b="1" dirty="0"/>
              <a:t>checking in</a:t>
            </a:r>
            <a:r>
              <a:rPr lang="en-US" dirty="0"/>
              <a:t> or </a:t>
            </a:r>
            <a:r>
              <a:rPr lang="en-US" b="1" dirty="0"/>
              <a:t>committing</a:t>
            </a:r>
          </a:p>
          <a:p>
            <a:pPr lvl="1"/>
            <a:r>
              <a:rPr lang="en-US" dirty="0"/>
              <a:t>Retrieving a version from the repository is called </a:t>
            </a:r>
            <a:r>
              <a:rPr lang="en-US" b="1" dirty="0"/>
              <a:t>checking out</a:t>
            </a:r>
            <a:r>
              <a:rPr lang="en-US" dirty="0"/>
              <a:t> or </a:t>
            </a:r>
            <a:r>
              <a:rPr lang="en-US" b="1" dirty="0"/>
              <a:t>updating</a:t>
            </a:r>
          </a:p>
          <a:p>
            <a:pPr lvl="1"/>
            <a:r>
              <a:rPr lang="en-US" dirty="0"/>
              <a:t>A checked-out version of an item is a </a:t>
            </a:r>
            <a:r>
              <a:rPr lang="en-US" b="1" dirty="0"/>
              <a:t>working copy</a:t>
            </a:r>
          </a:p>
        </p:txBody>
      </p:sp>
    </p:spTree>
    <p:extLst>
      <p:ext uri="{BB962C8B-B14F-4D97-AF65-F5344CB8AC3E}">
        <p14:creationId xmlns:p14="http://schemas.microsoft.com/office/powerpoint/2010/main" val="146484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 2007-201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7027</TotalTime>
  <Words>2444</Words>
  <Application>Microsoft Office PowerPoint</Application>
  <PresentationFormat>Widescreen</PresentationFormat>
  <Paragraphs>300</Paragraphs>
  <Slides>32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40" baseType="lpstr">
      <vt:lpstr>Arial</vt:lpstr>
      <vt:lpstr>Calibri</vt:lpstr>
      <vt:lpstr>Corbel</vt:lpstr>
      <vt:lpstr>Courier New</vt:lpstr>
      <vt:lpstr>Wingdings</vt:lpstr>
      <vt:lpstr>Wingdings 2</vt:lpstr>
      <vt:lpstr>Wingdings 3</vt:lpstr>
      <vt:lpstr>Module</vt:lpstr>
      <vt:lpstr>COMP 3100</vt:lpstr>
      <vt:lpstr>Last time</vt:lpstr>
      <vt:lpstr>Questions?</vt:lpstr>
      <vt:lpstr>More on Construction Techniques</vt:lpstr>
      <vt:lpstr>Data organization</vt:lpstr>
      <vt:lpstr>Markup languages</vt:lpstr>
      <vt:lpstr>Databases</vt:lpstr>
      <vt:lpstr>Hybrid systems</vt:lpstr>
      <vt:lpstr>Version control</vt:lpstr>
      <vt:lpstr>VCS choices</vt:lpstr>
      <vt:lpstr>Build automation</vt:lpstr>
      <vt:lpstr>Quality Assurance in Construction</vt:lpstr>
      <vt:lpstr>Static analysis and dynamic analysis</vt:lpstr>
      <vt:lpstr>Code reviews</vt:lpstr>
      <vt:lpstr>Syntax and style checking</vt:lpstr>
      <vt:lpstr>Usage checking and idiom checking</vt:lpstr>
      <vt:lpstr>Formal methods</vt:lpstr>
      <vt:lpstr>Unit Testing</vt:lpstr>
      <vt:lpstr>Unit testing</vt:lpstr>
      <vt:lpstr>Developing test cases</vt:lpstr>
      <vt:lpstr>Code coverage</vt:lpstr>
      <vt:lpstr>Example CFG</vt:lpstr>
      <vt:lpstr>Kinds of coverage</vt:lpstr>
      <vt:lpstr>Complete enumeration</vt:lpstr>
      <vt:lpstr>Boundary value analysis</vt:lpstr>
      <vt:lpstr>Other heuristics</vt:lpstr>
      <vt:lpstr>Regression testing</vt:lpstr>
      <vt:lpstr>Unit testing tools</vt:lpstr>
      <vt:lpstr>Quiz</vt:lpstr>
      <vt:lpstr>Upcoming</vt:lpstr>
      <vt:lpstr>Next time…</vt:lpstr>
      <vt:lpstr>Reminders</vt:lpstr>
    </vt:vector>
  </TitlesOfParts>
  <Company>Elizabethtown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CS121</dc:title>
  <dc:creator>your username</dc:creator>
  <cp:lastModifiedBy>Wittman, Barry</cp:lastModifiedBy>
  <cp:revision>701</cp:revision>
  <dcterms:created xsi:type="dcterms:W3CDTF">2009-08-24T20:26:10Z</dcterms:created>
  <dcterms:modified xsi:type="dcterms:W3CDTF">2024-10-16T19:50:28Z</dcterms:modified>
</cp:coreProperties>
</file>